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57" autoAdjust="0"/>
  </p:normalViewPr>
  <p:slideViewPr>
    <p:cSldViewPr>
      <p:cViewPr>
        <p:scale>
          <a:sx n="52" d="100"/>
          <a:sy n="52" d="100"/>
        </p:scale>
        <p:origin x="-1258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943890-3345-40F5-A221-7FD2189ACC27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021DE7-E61F-4384-8047-27FCBF9F1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976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021DE7-E61F-4384-8047-27FCBF9F1B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33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212469-0B21-4081-9F08-1BA3D40498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F76D4F-C6A1-4683-A276-943D7D03DE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03DB3F-09F5-47C8-90AD-EBACF2FAA5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ED4E83-4566-4289-A5E6-A051DC04038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02B527-88E9-411D-A6AD-37343A9A71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021DE7-E61F-4384-8047-27FCBF9F1B7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8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AADD4-605A-4C10-8B70-43273E917BF0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8EB6-AB5A-40A9-B485-137B17CB8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3AC6B-DB1E-4AFB-941C-9046F3BFC0EE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8159-48C9-4EA0-ADAB-C200FBAC78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ECF96-A6E1-41BB-9235-90DAFA1E654C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E03B-0B9F-4E4C-A569-6AEE89B4D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5CEDF-F08B-481D-9687-294E0505DAF7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E26B-6F23-453D-9CBA-25AFEBFD7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AA4F-FC84-49D9-A517-4D10DEC9482D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B152A-9CB8-4EBC-86C2-6735B25364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87C-07DF-42C0-BB57-3EB1642D69DC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D2D8-EDFD-405B-8C44-5D2CA66685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0109D-B953-4D6E-ACCD-FC5FBD357EC4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31E19-733B-4A86-AE3C-450DD384A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40B5-FF82-4718-9466-B2FA48E3AFF2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4BDFB-85D7-4408-8D7D-F3F20BC59A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05244-8261-439D-84CC-8940C0F4E7D4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2E39-4B8D-4BC1-8DE2-77F8311A42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31DE-B590-4C4C-AAD3-7E862983A786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4B69-DC8D-4C58-8A53-3AA47A3997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D0572-91CC-423B-A6D2-5D575308E005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C4053-EB45-404A-ACFC-A90238E394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60000" t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E5AE50-6645-4B64-921A-9E6F8E4470E7}" type="datetimeFigureOut">
              <a:rPr lang="en-US"/>
              <a:pPr>
                <a:defRPr/>
              </a:pPr>
              <a:t>01/09/2013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464C65-E51F-4BDC-A885-DD122408D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Consciousness in the Workplace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Module from SIOP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Circadian Rhythms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natural,  approximately 24-hour rhythm of our bodies</a:t>
            </a:r>
          </a:p>
          <a:p>
            <a:endParaRPr lang="en-US" dirty="0" smtClean="0"/>
          </a:p>
          <a:p>
            <a:r>
              <a:rPr lang="en-US" dirty="0" smtClean="0"/>
              <a:t>Body temperature, blood pressure, hormone release, and other factors are all on this “clock”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Shiftwork: Other than “9 to 5”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estimates have at least 25% of US workers on non-standard shifts</a:t>
            </a:r>
          </a:p>
          <a:p>
            <a:pPr lvl="1"/>
            <a:r>
              <a:rPr lang="en-US" dirty="0" smtClean="0"/>
              <a:t>Evening</a:t>
            </a:r>
            <a:r>
              <a:rPr lang="en-US" dirty="0" smtClean="0"/>
              <a:t>/“second</a:t>
            </a:r>
            <a:r>
              <a:rPr lang="en-US" dirty="0" smtClean="0"/>
              <a:t>” shift</a:t>
            </a:r>
          </a:p>
          <a:p>
            <a:pPr lvl="1"/>
            <a:r>
              <a:rPr lang="en-US" dirty="0"/>
              <a:t>Overnight</a:t>
            </a:r>
            <a:r>
              <a:rPr lang="en-US" dirty="0" smtClean="0"/>
              <a:t>/“third</a:t>
            </a:r>
            <a:r>
              <a:rPr lang="en-US" dirty="0" smtClean="0"/>
              <a:t>” shift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Being active while our bodies are naturally preparing to “power down” can lead to difficulties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Possibility of Adaptation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can adjust to </a:t>
            </a:r>
            <a:r>
              <a:rPr lang="en-US" dirty="0" err="1" smtClean="0"/>
              <a:t>shiftwork</a:t>
            </a:r>
            <a:endParaRPr lang="en-US" dirty="0" smtClean="0"/>
          </a:p>
          <a:p>
            <a:pPr lvl="1"/>
            <a:r>
              <a:rPr lang="en-US" dirty="0" smtClean="0"/>
              <a:t>There are individual differences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complicating factor:  “Rotating” </a:t>
            </a:r>
            <a:r>
              <a:rPr lang="en-US" dirty="0" err="1" smtClean="0"/>
              <a:t>shiftwork</a:t>
            </a:r>
            <a:endParaRPr lang="en-US" dirty="0" smtClean="0"/>
          </a:p>
          <a:p>
            <a:pPr lvl="1"/>
            <a:r>
              <a:rPr lang="en-US" dirty="0" smtClean="0"/>
              <a:t>Often used by companies that feel like they shouldn’t always “force” a small group of people to work less desirable shifts</a:t>
            </a:r>
          </a:p>
          <a:p>
            <a:pPr lvl="1"/>
            <a:r>
              <a:rPr lang="en-US" dirty="0" smtClean="0"/>
              <a:t>Much harder to adapt to rotating shiftwork than a consistent shiftwork (i.e., same shift)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Shiftwork Sleep Disorder (SWSD)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 smtClean="0"/>
              <a:t>People on shiftwork schedules may develop SWSD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/>
              <a:t>Sleep interruption due to shiftwork leads to excessive sleepiness and insomnia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500" dirty="0" smtClean="0"/>
              <a:t>Possible workplace effects of SWSD include increased risk of: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/>
              <a:t>Accidents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/>
              <a:t>Job-related errors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/>
              <a:t>Sick time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000" dirty="0" smtClean="0"/>
              <a:t>Mood problems</a:t>
            </a: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6280150" y="6488113"/>
            <a:ext cx="28638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Source:  The Cleveland Clinic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Work-Family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/>
              <a:t>A growing area of research on shiftwork deals with the challenges it presents to balancing work and non-work lives.  Effects include the following: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Economic: One family member on a shiftwork schedule restricts when others can 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Social:  Creates a limited “window” for social activities, and a limited group with whom to pursue them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 smtClean="0"/>
              <a:t>Emotional: The fatigue associated with altered sleep schedules affects how we interact with loved 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next?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Chronobiology:  Branch of biology that seeks to understand effects of naturally-occurring cycles on our bodies and how they function</a:t>
            </a:r>
          </a:p>
          <a:p>
            <a:endParaRPr lang="en-US" dirty="0" smtClean="0"/>
          </a:p>
          <a:p>
            <a:r>
              <a:rPr lang="en-US" dirty="0" smtClean="0"/>
              <a:t>The biology of shiftwork will clearly have a huge impact on the psychology of shiftwork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Take a minute and talk to your neighbor.</a:t>
            </a:r>
          </a:p>
          <a:p>
            <a:r>
              <a:rPr lang="en-US" dirty="0" smtClean="0"/>
              <a:t>Have you ever engaged in shiftwork? How has this impacted your life?</a:t>
            </a:r>
          </a:p>
          <a:p>
            <a:r>
              <a:rPr lang="en-US" dirty="0" smtClean="0"/>
              <a:t>When have you seen others doing shiftwork?</a:t>
            </a:r>
          </a:p>
          <a:p>
            <a:r>
              <a:rPr lang="en-US" dirty="0" smtClean="0"/>
              <a:t>What might managers or individuals do to reduce the negative impact of shiftwork on work/family balance?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more information…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Akerstedt, T., Nordin, M., Alfredsson, L., Westerholm, P., &amp; Kecklund, G.  (2010).  Sleep and sleepiness:  Impact of entering or leaving shiftwork—A prospective study.  </a:t>
            </a:r>
            <a:r>
              <a:rPr lang="en-US" sz="2200" i="1" dirty="0" smtClean="0"/>
              <a:t>Chronobiology International, 27</a:t>
            </a:r>
            <a:r>
              <a:rPr lang="en-US" sz="2200" dirty="0" smtClean="0"/>
              <a:t>, 987-996. doi: 10.3109/07420528.2010.489423.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200" dirty="0" err="1" smtClean="0"/>
              <a:t>Asaoka</a:t>
            </a:r>
            <a:r>
              <a:rPr lang="en-US" sz="2200" dirty="0" smtClean="0"/>
              <a:t>, S., Namba, K., Tsuiki, S., Komada, Y., &amp; Inoue, Y. (2010). Excessive daytime sleepiness among Japanese public transportation drivers engaged in shiftwork.  </a:t>
            </a:r>
            <a:r>
              <a:rPr lang="en-US" sz="2200" i="1" dirty="0" smtClean="0"/>
              <a:t>Journal of Occupational and Environmental Medicine, 52</a:t>
            </a:r>
            <a:r>
              <a:rPr lang="en-US" sz="2200" dirty="0" smtClean="0"/>
              <a:t>, 813-818. doi: 10.1097/JOM.0b013e3181ea5a67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err="1" smtClean="0"/>
              <a:t>Camerino</a:t>
            </a:r>
            <a:r>
              <a:rPr lang="en-US" sz="2200" dirty="0" smtClean="0"/>
              <a:t>, D., </a:t>
            </a:r>
            <a:r>
              <a:rPr lang="en-US" sz="2200" dirty="0" err="1" smtClean="0"/>
              <a:t>Sandri</a:t>
            </a:r>
            <a:r>
              <a:rPr lang="en-US" sz="2200" dirty="0" smtClean="0"/>
              <a:t>, M., </a:t>
            </a:r>
            <a:r>
              <a:rPr lang="en-US" sz="2200" dirty="0" err="1" smtClean="0"/>
              <a:t>Sartori</a:t>
            </a:r>
            <a:r>
              <a:rPr lang="en-US" sz="2200" dirty="0" smtClean="0"/>
              <a:t>, S., Conway, P. M., </a:t>
            </a:r>
            <a:r>
              <a:rPr lang="en-US" sz="2200" dirty="0" err="1" smtClean="0"/>
              <a:t>Campanini</a:t>
            </a:r>
            <a:r>
              <a:rPr lang="en-US" sz="2200" dirty="0" smtClean="0"/>
              <a:t>, P., &amp; Costa, G.  (2010).  </a:t>
            </a:r>
            <a:r>
              <a:rPr lang="en-US" sz="2200" dirty="0" err="1" smtClean="0"/>
              <a:t>Shiftwork</a:t>
            </a:r>
            <a:r>
              <a:rPr lang="en-US" sz="2200" dirty="0" smtClean="0"/>
              <a:t>, work-family conflict among Italian nurses, and prevention efficacy.  </a:t>
            </a:r>
            <a:r>
              <a:rPr lang="en-US" sz="2200" i="1" dirty="0" smtClean="0"/>
              <a:t>Chronobiology International, 27</a:t>
            </a:r>
            <a:r>
              <a:rPr lang="en-US" sz="2200" dirty="0" smtClean="0"/>
              <a:t>, 1105-1123. doi: 10.3109/07420528.2010.490072.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522</Words>
  <Application>Microsoft Office PowerPoint</Application>
  <PresentationFormat>On-screen Show (4:3)</PresentationFormat>
  <Paragraphs>53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Consciousness in the Workplace</vt:lpstr>
      <vt:lpstr>Circadian Rhythms</vt:lpstr>
      <vt:lpstr>Shiftwork: Other than “9 to 5”</vt:lpstr>
      <vt:lpstr>The Possibility of Adaptation</vt:lpstr>
      <vt:lpstr>Shiftwork Sleep Disorder (SWSD)</vt:lpstr>
      <vt:lpstr>Work-Family Balance</vt:lpstr>
      <vt:lpstr>Where next?</vt:lpstr>
      <vt:lpstr>Class Discussion</vt:lpstr>
      <vt:lpstr>For more information…</vt:lpstr>
    </vt:vector>
  </TitlesOfParts>
  <Company>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Shiftwork:  A Case of Consciousness</dc:title>
  <dc:creator>Morrie Mullins</dc:creator>
  <cp:lastModifiedBy>Author</cp:lastModifiedBy>
  <cp:revision>23</cp:revision>
  <dcterms:created xsi:type="dcterms:W3CDTF">2011-09-28T17:08:29Z</dcterms:created>
  <dcterms:modified xsi:type="dcterms:W3CDTF">2013-01-10T05:00:45Z</dcterms:modified>
</cp:coreProperties>
</file>